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开场：我们不再卖课程，我们交付结果。标题即观点：教 OPC 的人，自己就是一家 OPC。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三档共用同一套效果证据链：交付 / 智能体运行 / 首单。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三档并行：引流常开、线上两周一班、线下每月1–2期。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收尾：用数据证明「有真实效果」，让培训 OPC 滚起来。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五个部分：为什么变、产品、内核、流程、落地。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转折：为什么把课程改成服务——因为交付结果比传授知识更符合 OPC 的定位。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对比关键：快（2周）、简单（客户3件事）、结果导向（方案+智能体+首单）。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三档同构三件套，深度递进；线上是主力交付，线下是高客单与口碑。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三件套是三档的统一内核；工具包让每个客户的方案都量身定制。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三件套是标准化的核心；陪跑用 opc-coach + 智能体承接。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工具包双层：学员自填 10 卡做自我认知；导师用 M01 画像卡做针对性教学。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客户只在 3 个点出现：填表、两次确认会、执行 30 天。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-1645920"/>
            <a:ext cx="4937760" cy="4937760"/>
          </a:xfrm>
          <a:prstGeom prst="ellipse">
            <a:avLst/>
          </a:prstGeom>
          <a:solidFill>
            <a:srgbClr val="58A6FF">
              <a:alpha val="8000"/>
            </a:srgbClr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463040" y="4389120"/>
            <a:ext cx="4023360" cy="4023360"/>
          </a:xfrm>
          <a:prstGeom prst="ellipse">
            <a:avLst/>
          </a:prstGeom>
          <a:solidFill>
            <a:srgbClr val="58A6FF">
              <a:alpha val="8000"/>
            </a:srgbClr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120640" y="1463040"/>
            <a:ext cx="2999232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120640" y="1476756"/>
            <a:ext cx="29992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 · 陪跑 · OPC 体系设计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2148840"/>
            <a:ext cx="10515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OPC 培训，也是 OPC</a:t>
            </a:r>
            <a:endParaRPr lang="en-US" sz="5200" dirty="0"/>
          </a:p>
        </p:txBody>
      </p:sp>
      <p:sp>
        <p:nvSpPr>
          <p:cNvPr id="7" name="Text 5"/>
          <p:cNvSpPr/>
          <p:nvPr/>
        </p:nvSpPr>
        <p:spPr>
          <a:xfrm>
            <a:off x="822960" y="370332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9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三阶标准服务产品体系 · 课程体系 0.1 · 内部运营方案</a:t>
            </a:r>
            <a:endParaRPr lang="en-US" sz="1900" dirty="0"/>
          </a:p>
        </p:txBody>
      </p:sp>
      <p:sp>
        <p:nvSpPr>
          <p:cNvPr id="8" name="Shape 6"/>
          <p:cNvSpPr/>
          <p:nvPr/>
        </p:nvSpPr>
        <p:spPr>
          <a:xfrm>
            <a:off x="5120640" y="4663440"/>
            <a:ext cx="1920240" cy="45720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9" name="Text 7"/>
          <p:cNvSpPr/>
          <p:nvPr/>
        </p:nvSpPr>
        <p:spPr>
          <a:xfrm>
            <a:off x="822960" y="507492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引流诊断(3天) → 线上标准服务(2周) → 线下深度服务(2天1夜)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落地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效果不是满意度，是三个数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1828800"/>
            <a:ext cx="3270504" cy="2651760"/>
          </a:xfrm>
          <a:prstGeom prst="roundRect">
            <a:avLst>
              <a:gd name="adj" fmla="val 4138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240280"/>
            <a:ext cx="3270504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85%</a:t>
            </a:r>
            <a:endParaRPr lang="en-US" sz="4600" dirty="0"/>
          </a:p>
        </p:txBody>
      </p:sp>
      <p:sp>
        <p:nvSpPr>
          <p:cNvPr id="8" name="Text 6"/>
          <p:cNvSpPr/>
          <p:nvPr/>
        </p:nvSpPr>
        <p:spPr>
          <a:xfrm>
            <a:off x="731520" y="3337560"/>
            <a:ext cx="327050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方案交付确认率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05840" y="3840480"/>
            <a:ext cx="2721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线上 / 线下结业必过线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459224" y="1828800"/>
            <a:ext cx="3270504" cy="2651760"/>
          </a:xfrm>
          <a:prstGeom prst="roundRect">
            <a:avLst>
              <a:gd name="adj" fmla="val 4138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459224" y="2240280"/>
            <a:ext cx="3270504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80%</a:t>
            </a:r>
            <a:endParaRPr lang="en-US" sz="4600" dirty="0"/>
          </a:p>
        </p:txBody>
      </p:sp>
      <p:sp>
        <p:nvSpPr>
          <p:cNvPr id="12" name="Text 10"/>
          <p:cNvSpPr/>
          <p:nvPr/>
        </p:nvSpPr>
        <p:spPr>
          <a:xfrm>
            <a:off x="4459224" y="3337560"/>
            <a:ext cx="327050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智能体运行率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4733544" y="3840480"/>
            <a:ext cx="2721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配置真实跑通一次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8186928" y="1828800"/>
            <a:ext cx="3270504" cy="2651760"/>
          </a:xfrm>
          <a:prstGeom prst="roundRect">
            <a:avLst>
              <a:gd name="adj" fmla="val 4138"/>
            </a:avLst>
          </a:prstGeom>
          <a:solidFill>
            <a:srgbClr val="161B22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186928" y="2240280"/>
            <a:ext cx="3270504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40%</a:t>
            </a:r>
            <a:endParaRPr lang="en-US" sz="4600" dirty="0"/>
          </a:p>
        </p:txBody>
      </p:sp>
      <p:sp>
        <p:nvSpPr>
          <p:cNvPr id="16" name="Text 14"/>
          <p:cNvSpPr/>
          <p:nvPr/>
        </p:nvSpPr>
        <p:spPr>
          <a:xfrm>
            <a:off x="8186928" y="3337560"/>
            <a:ext cx="327050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30 天首单率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8461248" y="3840480"/>
            <a:ext cx="2721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陪跑期内完成首单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每期出一张《效果卡》，既是运营复盘，也是下一期最硬的招生素材。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落地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滚动开班，每期用数据迭代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2011680"/>
            <a:ext cx="1779422" cy="2743200"/>
          </a:xfrm>
          <a:prstGeom prst="roundRect">
            <a:avLst>
              <a:gd name="adj" fmla="val 6166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2194560"/>
            <a:ext cx="17794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22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14400" y="2880360"/>
            <a:ext cx="1413662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引流 3 天</a:t>
            </a:r>
            <a:endParaRPr lang="en-US" sz="14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每周一期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2565806" y="3218688"/>
            <a:ext cx="329184" cy="329184"/>
          </a:xfrm>
          <a:prstGeom prst="rightTriangle">
            <a:avLst/>
          </a:prstGeom>
          <a:solidFill>
            <a:srgbClr val="58A6FF"/>
          </a:solidFill>
          <a:ln/>
        </p:spPr>
      </p:sp>
      <p:sp>
        <p:nvSpPr>
          <p:cNvPr id="10" name="Shape 8"/>
          <p:cNvSpPr/>
          <p:nvPr/>
        </p:nvSpPr>
        <p:spPr>
          <a:xfrm>
            <a:off x="2968142" y="2011680"/>
            <a:ext cx="1779422" cy="2743200"/>
          </a:xfrm>
          <a:prstGeom prst="roundRect">
            <a:avLst>
              <a:gd name="adj" fmla="val 6166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968142" y="2194560"/>
            <a:ext cx="17794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22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3151022" y="2880360"/>
            <a:ext cx="1413662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线上 2 周</a:t>
            </a:r>
            <a:endParaRPr lang="en-US" sz="14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每两周一班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802429" y="3218688"/>
            <a:ext cx="329184" cy="329184"/>
          </a:xfrm>
          <a:prstGeom prst="rightTriangle">
            <a:avLst/>
          </a:prstGeom>
          <a:solidFill>
            <a:srgbClr val="58A6FF"/>
          </a:solidFill>
          <a:ln/>
        </p:spPr>
      </p:sp>
      <p:sp>
        <p:nvSpPr>
          <p:cNvPr id="14" name="Shape 12"/>
          <p:cNvSpPr/>
          <p:nvPr/>
        </p:nvSpPr>
        <p:spPr>
          <a:xfrm>
            <a:off x="5204765" y="2011680"/>
            <a:ext cx="1779422" cy="2743200"/>
          </a:xfrm>
          <a:prstGeom prst="roundRect">
            <a:avLst>
              <a:gd name="adj" fmla="val 6166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204765" y="2194560"/>
            <a:ext cx="17794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22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5387645" y="2880360"/>
            <a:ext cx="1413662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线下 2 天</a:t>
            </a:r>
            <a:endParaRPr lang="en-US" sz="14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每月 1–2 期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7039051" y="3218688"/>
            <a:ext cx="329184" cy="329184"/>
          </a:xfrm>
          <a:prstGeom prst="rightTriangle">
            <a:avLst/>
          </a:prstGeom>
          <a:solidFill>
            <a:srgbClr val="58A6FF"/>
          </a:solidFill>
          <a:ln/>
        </p:spPr>
      </p:sp>
      <p:sp>
        <p:nvSpPr>
          <p:cNvPr id="18" name="Shape 16"/>
          <p:cNvSpPr/>
          <p:nvPr/>
        </p:nvSpPr>
        <p:spPr>
          <a:xfrm>
            <a:off x="7441387" y="2011680"/>
            <a:ext cx="1779422" cy="2743200"/>
          </a:xfrm>
          <a:prstGeom prst="roundRect">
            <a:avLst>
              <a:gd name="adj" fmla="val 6166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441387" y="2194560"/>
            <a:ext cx="17794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22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7624267" y="2880360"/>
            <a:ext cx="1413662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30 天陪跑</a:t>
            </a:r>
            <a:endParaRPr lang="en-US" sz="14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滚动运行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9275674" y="3218688"/>
            <a:ext cx="329184" cy="329184"/>
          </a:xfrm>
          <a:prstGeom prst="rightTriangle">
            <a:avLst/>
          </a:prstGeom>
          <a:solidFill>
            <a:srgbClr val="58A6FF"/>
          </a:solidFill>
          <a:ln/>
        </p:spPr>
      </p:sp>
      <p:sp>
        <p:nvSpPr>
          <p:cNvPr id="22" name="Shape 20"/>
          <p:cNvSpPr/>
          <p:nvPr/>
        </p:nvSpPr>
        <p:spPr>
          <a:xfrm>
            <a:off x="9678010" y="2011680"/>
            <a:ext cx="1779422" cy="2743200"/>
          </a:xfrm>
          <a:prstGeom prst="roundRect">
            <a:avLst>
              <a:gd name="adj" fmla="val 6166"/>
            </a:avLst>
          </a:prstGeom>
          <a:solidFill>
            <a:srgbClr val="161B22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78010" y="2194560"/>
            <a:ext cx="17794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22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200" dirty="0"/>
          </a:p>
        </p:txBody>
      </p:sp>
      <p:sp>
        <p:nvSpPr>
          <p:cNvPr id="24" name="Text 22"/>
          <p:cNvSpPr/>
          <p:nvPr/>
        </p:nvSpPr>
        <p:spPr>
          <a:xfrm>
            <a:off x="9860890" y="2880360"/>
            <a:ext cx="1413662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效果卡</a:t>
            </a:r>
            <a:endParaRPr lang="en-US" sz="1400" dirty="0"/>
          </a:p>
          <a:p>
            <a:pPr algn="ctr" indent="0" marL="0">
              <a:lnSpc>
                <a:spcPct val="135000"/>
              </a:lnSpc>
              <a:buNone/>
            </a:pPr>
            <a:r>
              <a:rPr lang="en-US" sz="14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反哺招生与迭代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三层并行滚动，效果数据回流 → 教学法逐期进化（EVOLUTION）。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4206240"/>
            <a:ext cx="4572000" cy="4572000"/>
          </a:xfrm>
          <a:prstGeom prst="ellipse">
            <a:avLst/>
          </a:prstGeom>
          <a:solidFill>
            <a:srgbClr val="58A6FF">
              <a:alpha val="8000"/>
            </a:srgbClr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914400" y="1280160"/>
            <a:ext cx="13716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84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</a:t>
            </a:r>
            <a:endParaRPr lang="en-US" sz="8400" dirty="0"/>
          </a:p>
        </p:txBody>
      </p:sp>
      <p:sp>
        <p:nvSpPr>
          <p:cNvPr id="4" name="Text 2"/>
          <p:cNvSpPr/>
          <p:nvPr/>
        </p:nvSpPr>
        <p:spPr>
          <a:xfrm>
            <a:off x="1280160" y="2743200"/>
            <a:ext cx="96926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把「教 OPC」，做成一门</a:t>
            </a:r>
            <a:endParaRPr lang="en-US" sz="3600" dirty="0"/>
          </a:p>
          <a:p>
            <a:pPr algn="ctr" indent="0" marL="0">
              <a:lnSpc>
                <a:spcPct val="115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标准、可复制、能赚钱的 OPC。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4937760" y="5120640"/>
            <a:ext cx="2286000" cy="54864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548640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下一步：首期试点 → 数据闭环 → 二期优化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603504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课程体系 0.1 · 内部运营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548640"/>
            <a:ext cx="5486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2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77240" y="1417320"/>
            <a:ext cx="91440" cy="4297680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5" name="Text 3"/>
          <p:cNvSpPr/>
          <p:nvPr/>
        </p:nvSpPr>
        <p:spPr>
          <a:xfrm>
            <a:off x="1143000" y="1600200"/>
            <a:ext cx="1005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2286000" y="1664208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为什么：从「课程」到「服务」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143000" y="2468880"/>
            <a:ext cx="1005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2600" dirty="0"/>
          </a:p>
        </p:txBody>
      </p:sp>
      <p:sp>
        <p:nvSpPr>
          <p:cNvPr id="8" name="Text 6"/>
          <p:cNvSpPr/>
          <p:nvPr/>
        </p:nvSpPr>
        <p:spPr>
          <a:xfrm>
            <a:off x="2286000" y="2532888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产品：三档服务总览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143000" y="3337560"/>
            <a:ext cx="1005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2600" dirty="0"/>
          </a:p>
        </p:txBody>
      </p:sp>
      <p:sp>
        <p:nvSpPr>
          <p:cNvPr id="10" name="Text 8"/>
          <p:cNvSpPr/>
          <p:nvPr/>
        </p:nvSpPr>
        <p:spPr>
          <a:xfrm>
            <a:off x="2286000" y="3401568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内核：三件套 × 个性化工具包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1143000" y="4206240"/>
            <a:ext cx="1005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2286000" y="4270248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流程：2 周线上 · 2 天线下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143000" y="5074920"/>
            <a:ext cx="1005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2286000" y="5138928"/>
            <a:ext cx="8686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落地：效果度量与运营节奏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548640"/>
            <a:ext cx="3840480" cy="3840480"/>
          </a:xfrm>
          <a:prstGeom prst="ellipse">
            <a:avLst/>
          </a:prstGeom>
          <a:solidFill>
            <a:srgbClr val="58A6FF">
              <a:alpha val="10000"/>
            </a:srgbClr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1920240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CHAPTER 01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822960" y="2514600"/>
            <a:ext cx="74980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别再教 OPC，</a:t>
            </a:r>
            <a:endParaRPr lang="en-US" sz="4200" dirty="0"/>
          </a:p>
          <a:p>
            <a:pPr algn="l" indent="0" marL="0">
              <a:lnSpc>
                <a:spcPct val="11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直接做 OPC</a:t>
            </a:r>
            <a:endParaRPr lang="en-US" sz="4200" dirty="0"/>
          </a:p>
        </p:txBody>
      </p:sp>
      <p:sp>
        <p:nvSpPr>
          <p:cNvPr id="5" name="Shape 3"/>
          <p:cNvSpPr/>
          <p:nvPr/>
        </p:nvSpPr>
        <p:spPr>
          <a:xfrm>
            <a:off x="868680" y="4572000"/>
            <a:ext cx="2011680" cy="54864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4800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从「教学逻辑」到「服务逻辑」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667512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6675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为什么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不是换了包装，是换了交付物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1691640"/>
            <a:ext cx="5074920" cy="658368"/>
          </a:xfrm>
          <a:prstGeom prst="roundRect">
            <a:avLst>
              <a:gd name="adj" fmla="val 11111"/>
            </a:avLst>
          </a:prstGeom>
          <a:solidFill>
            <a:srgbClr val="2D333B"/>
          </a:solidFill>
          <a:ln w="12700">
            <a:solidFill>
              <a:srgbClr val="2D333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1719072"/>
            <a:ext cx="507492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课程逻辑（旧）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31520" y="2496312"/>
            <a:ext cx="5074920" cy="3172968"/>
          </a:xfrm>
          <a:prstGeom prst="roundRect">
            <a:avLst>
              <a:gd name="adj" fmla="val 2305"/>
            </a:avLst>
          </a:prstGeom>
          <a:solidFill>
            <a:srgbClr val="1A1F27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51560" y="2743200"/>
            <a:ext cx="4434840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多周教学，学员边学边做作业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赛道卡/六维等学员自填自评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进度慢：线上 6 周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交付的是「知识」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6355080" y="1691640"/>
            <a:ext cx="5074920" cy="658368"/>
          </a:xfrm>
          <a:prstGeom prst="roundRect">
            <a:avLst>
              <a:gd name="adj" fmla="val 11111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355080" y="1719072"/>
            <a:ext cx="507492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服务逻辑（现在）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6355080" y="2496312"/>
            <a:ext cx="5074920" cy="3172968"/>
          </a:xfrm>
          <a:prstGeom prst="roundRect">
            <a:avLst>
              <a:gd name="adj" fmla="val 2305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675120" y="2743200"/>
            <a:ext cx="4434840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 周交付结果，客户只做 3 件事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工具内化为服务方个性化内核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进度快：线上 2 周 / 线下 2 天</a:t>
            </a:r>
            <a:endParaRPr lang="en-US" sz="1500" dirty="0"/>
          </a:p>
          <a:p>
            <a:pPr algn="l"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交付「方案 + 智能体 + 陪跑」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金句：课程卖的是「知识」，服务交付的是「结果」。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一套三件套，三种深度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1691640"/>
            <a:ext cx="3429000" cy="365760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31520" y="1691640"/>
            <a:ext cx="3429000" cy="91440"/>
          </a:xfrm>
          <a:prstGeom prst="rectangle">
            <a:avLst/>
          </a:prstGeom>
          <a:solidFill>
            <a:srgbClr val="2D333B"/>
          </a:solidFill>
          <a:ln/>
        </p:spPr>
      </p:sp>
      <p:sp>
        <p:nvSpPr>
          <p:cNvPr id="8" name="Text 6"/>
          <p:cNvSpPr/>
          <p:nvPr/>
        </p:nvSpPr>
        <p:spPr>
          <a:xfrm>
            <a:off x="1005840" y="2011680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引流诊断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005840" y="25603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天体验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005840" y="30175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免费 / ¥9.9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05840" y="3520440"/>
            <a:ext cx="2880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破局认知 + 一页机会方向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1005840" y="457200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筛出意向，收集信息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4416552" y="1691640"/>
            <a:ext cx="3429000" cy="365760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416552" y="1691640"/>
            <a:ext cx="3429000" cy="91440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15" name="Text 13"/>
          <p:cNvSpPr/>
          <p:nvPr/>
        </p:nvSpPr>
        <p:spPr>
          <a:xfrm>
            <a:off x="4690872" y="2011680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线上标准服务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4690872" y="25603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 周 + 30 天陪跑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690872" y="30175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¥499–1299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690872" y="3520440"/>
            <a:ext cx="2880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诊断报告 + OPC经营方案 + 智能体配置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690872" y="457200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主力交付，系统落地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8101584" y="1691640"/>
            <a:ext cx="3429000" cy="365760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101584" y="1691640"/>
            <a:ext cx="3429000" cy="91440"/>
          </a:xfrm>
          <a:prstGeom prst="rectangle">
            <a:avLst/>
          </a:prstGeom>
          <a:solidFill>
            <a:srgbClr val="2D333B"/>
          </a:solidFill>
          <a:ln/>
        </p:spPr>
      </p:sp>
      <p:sp>
        <p:nvSpPr>
          <p:cNvPr id="22" name="Text 20"/>
          <p:cNvSpPr/>
          <p:nvPr/>
        </p:nvSpPr>
        <p:spPr>
          <a:xfrm>
            <a:off x="8375904" y="2011680"/>
            <a:ext cx="2880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线下深度服务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8375904" y="25603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 天 1 夜 + 30 天陪跑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8375904" y="3017520"/>
            <a:ext cx="2880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¥1980–3980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8375904" y="3520440"/>
            <a:ext cx="2880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现场定稿方案 + 跑通智能体 + 资源对接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375904" y="457200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高客单，深度体验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每层结业产物 = 下一层起点：机会方向 → 完整方案 → 现场跑通。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097280" y="548640"/>
            <a:ext cx="3840480" cy="3840480"/>
          </a:xfrm>
          <a:prstGeom prst="ellipse">
            <a:avLst/>
          </a:prstGeom>
          <a:solidFill>
            <a:srgbClr val="58A6FF">
              <a:alpha val="10000"/>
            </a:srgbClr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22960" y="1920240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CHAPTER 02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822960" y="2514600"/>
            <a:ext cx="86868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统一内核：</a:t>
            </a:r>
            <a:endParaRPr lang="en-US" sz="4200" dirty="0"/>
          </a:p>
          <a:p>
            <a:pPr algn="l" indent="0" marL="0">
              <a:lnSpc>
                <a:spcPct val="11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 · 陪跑 · 体系设计</a:t>
            </a:r>
            <a:endParaRPr lang="en-US" sz="4200" dirty="0"/>
          </a:p>
        </p:txBody>
      </p:sp>
      <p:sp>
        <p:nvSpPr>
          <p:cNvPr id="5" name="Shape 3"/>
          <p:cNvSpPr/>
          <p:nvPr/>
        </p:nvSpPr>
        <p:spPr>
          <a:xfrm>
            <a:off x="868680" y="4572000"/>
            <a:ext cx="2011680" cy="54864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4800600"/>
            <a:ext cx="9144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学员的卡是输入，导师的卡是判断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内核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客户只做三件事，其余交给 AI 团队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1691640"/>
            <a:ext cx="3429000" cy="379476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05840" y="196596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诊断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005840" y="2606040"/>
            <a:ext cx="28803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客户填 10 张自我认知卡 → 导师出诊断报告 + 学员画像卡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1005840" y="4572000"/>
            <a:ext cx="2880360" cy="18288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10" name="Text 8"/>
          <p:cNvSpPr/>
          <p:nvPr/>
        </p:nvSpPr>
        <p:spPr>
          <a:xfrm>
            <a:off x="1005840" y="475488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输出：主攻方向（为什么是它）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416552" y="1691640"/>
            <a:ext cx="3429000" cy="379476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690872" y="196596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OPC 体系设计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4690872" y="2606040"/>
            <a:ext cx="28803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服务方定制 6 页《OPC经营方案》：定位 / 产品 / 闭环 / 工具智能体 / 财务 / 30天表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690872" y="4572000"/>
            <a:ext cx="2880360" cy="18288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15" name="Text 13"/>
          <p:cNvSpPr/>
          <p:nvPr/>
        </p:nvSpPr>
        <p:spPr>
          <a:xfrm>
            <a:off x="4690872" y="475488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输出：可执行的完整方案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101584" y="1691640"/>
            <a:ext cx="3429000" cy="3794760"/>
          </a:xfrm>
          <a:prstGeom prst="roundRect">
            <a:avLst>
              <a:gd name="adj" fmla="val 3200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375904" y="196596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陪跑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8375904" y="2606040"/>
            <a:ext cx="28803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30 天每周复盘 + 答疑 + 首单推进（智能体兜底高频问题）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8375904" y="4572000"/>
            <a:ext cx="2880360" cy="18288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20" name="Text 18"/>
          <p:cNvSpPr/>
          <p:nvPr/>
        </p:nvSpPr>
        <p:spPr>
          <a:xfrm>
            <a:off x="8375904" y="475488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b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输出：首单 / 可验证进展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金句：客户只做三件事——填一张表、开两次会、执行 30 天。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内核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工具包：个性化不靠感觉，靠一套流程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731520" y="1691640"/>
            <a:ext cx="5303520" cy="1874520"/>
          </a:xfrm>
          <a:prstGeom prst="roundRect">
            <a:avLst>
              <a:gd name="adj" fmla="val 5854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31520" y="1691640"/>
            <a:ext cx="82296" cy="1874520"/>
          </a:xfrm>
          <a:prstGeom prst="rectangle">
            <a:avLst/>
          </a:prstGeom>
          <a:solidFill>
            <a:srgbClr val="2D333B"/>
          </a:solidFill>
          <a:ln/>
        </p:spPr>
      </p:sp>
      <p:sp>
        <p:nvSpPr>
          <p:cNvPr id="8" name="Text 6"/>
          <p:cNvSpPr/>
          <p:nvPr/>
        </p:nvSpPr>
        <p:spPr>
          <a:xfrm>
            <a:off x="1051560" y="1920240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学员自填 10 张自我认知卡</a:t>
            </a:r>
            <a:endParaRPr lang="en-US" sz="1700" dirty="0"/>
          </a:p>
        </p:txBody>
      </p:sp>
      <p:sp>
        <p:nvSpPr>
          <p:cNvPr id="9" name="Shape 7"/>
          <p:cNvSpPr/>
          <p:nvPr/>
        </p:nvSpPr>
        <p:spPr>
          <a:xfrm>
            <a:off x="4800600" y="1947672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2D333B"/>
          </a:solidFill>
          <a:ln w="12700">
            <a:solidFill>
              <a:srgbClr val="2D333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00600" y="1961388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发掘自己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1051560" y="2560320"/>
            <a:ext cx="4663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资源 / 价值观 / 能力经历 / 兴趣心流 / 生活方式 / 现状痛点 / 恐惧 / 三环 / 六维 / 赛道选择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291072" y="1691640"/>
            <a:ext cx="5303520" cy="1874520"/>
          </a:xfrm>
          <a:prstGeom prst="roundRect">
            <a:avLst>
              <a:gd name="adj" fmla="val 5854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291072" y="1691640"/>
            <a:ext cx="82296" cy="1874520"/>
          </a:xfrm>
          <a:prstGeom prst="rectangle">
            <a:avLst/>
          </a:prstGeom>
          <a:solidFill>
            <a:srgbClr val="2D333B"/>
          </a:solidFill>
          <a:ln/>
        </p:spPr>
      </p:sp>
      <p:sp>
        <p:nvSpPr>
          <p:cNvPr id="14" name="Text 12"/>
          <p:cNvSpPr/>
          <p:nvPr/>
        </p:nvSpPr>
        <p:spPr>
          <a:xfrm>
            <a:off x="6611112" y="1920240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导师汇总出画像卡 M01</a:t>
            </a:r>
            <a:endParaRPr lang="en-US" sz="1700" dirty="0"/>
          </a:p>
        </p:txBody>
      </p:sp>
      <p:sp>
        <p:nvSpPr>
          <p:cNvPr id="15" name="Shape 13"/>
          <p:cNvSpPr/>
          <p:nvPr/>
        </p:nvSpPr>
        <p:spPr>
          <a:xfrm>
            <a:off x="10360152" y="1947672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2D333B"/>
          </a:solidFill>
          <a:ln w="12700">
            <a:solidFill>
              <a:srgbClr val="2D333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360152" y="1961388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读懂学员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611112" y="2560320"/>
            <a:ext cx="4663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基础状况 / 性格学习风格 / 动机 / 卡点 / 优势 / 匹配赛道 / 针对性教学方案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31520" y="3822192"/>
            <a:ext cx="5303520" cy="1874520"/>
          </a:xfrm>
          <a:prstGeom prst="roundRect">
            <a:avLst>
              <a:gd name="adj" fmla="val 5854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" y="3822192"/>
            <a:ext cx="82296" cy="1874520"/>
          </a:xfrm>
          <a:prstGeom prst="rectangle">
            <a:avLst/>
          </a:prstGeom>
          <a:solidFill>
            <a:srgbClr val="2D333B"/>
          </a:solidFill>
          <a:ln/>
        </p:spPr>
      </p:sp>
      <p:sp>
        <p:nvSpPr>
          <p:cNvPr id="20" name="Text 18"/>
          <p:cNvSpPr/>
          <p:nvPr/>
        </p:nvSpPr>
        <p:spPr>
          <a:xfrm>
            <a:off x="1051560" y="4050792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诊断报告 + 6 页方案</a:t>
            </a:r>
            <a:endParaRPr lang="en-US" sz="1700" dirty="0"/>
          </a:p>
        </p:txBody>
      </p:sp>
      <p:sp>
        <p:nvSpPr>
          <p:cNvPr id="21" name="Shape 19"/>
          <p:cNvSpPr/>
          <p:nvPr/>
        </p:nvSpPr>
        <p:spPr>
          <a:xfrm>
            <a:off x="4800600" y="4078224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2D333B"/>
          </a:solidFill>
          <a:ln w="12700">
            <a:solidFill>
              <a:srgbClr val="2D333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800600" y="4091940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交付结果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1051560" y="4690872"/>
            <a:ext cx="4663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T02 诊断报告（含赛道选择卡）→ T03《OPC经营方案》6 页：定位 / 产品 / 闭环 / 工具智能体 / 财务 / 30天表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291072" y="3822192"/>
            <a:ext cx="5303520" cy="1874520"/>
          </a:xfrm>
          <a:prstGeom prst="roundRect">
            <a:avLst>
              <a:gd name="adj" fmla="val 5854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291072" y="3822192"/>
            <a:ext cx="82296" cy="1874520"/>
          </a:xfrm>
          <a:prstGeom prst="rectangle">
            <a:avLst/>
          </a:prstGeom>
          <a:solidFill>
            <a:srgbClr val="58A6FF"/>
          </a:solidFill>
          <a:ln/>
        </p:spPr>
      </p:sp>
      <p:sp>
        <p:nvSpPr>
          <p:cNvPr id="26" name="Text 24"/>
          <p:cNvSpPr/>
          <p:nvPr/>
        </p:nvSpPr>
        <p:spPr>
          <a:xfrm>
            <a:off x="6611112" y="4050792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④ 针对性配套教学</a:t>
            </a:r>
            <a:endParaRPr lang="en-US" sz="1700" dirty="0"/>
          </a:p>
        </p:txBody>
      </p:sp>
      <p:sp>
        <p:nvSpPr>
          <p:cNvPr id="27" name="Shape 25"/>
          <p:cNvSpPr/>
          <p:nvPr/>
        </p:nvSpPr>
        <p:spPr>
          <a:xfrm>
            <a:off x="10360152" y="4078224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360152" y="4091940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因材施教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6611112" y="4690872"/>
            <a:ext cx="4663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教学重点 / 节奏 / 工具配置 / 陪跑策略 / 风险预警——由画像驱动，一人一策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金句：学员的卡是输入，导师的卡是判断。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11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3" name="Shape 1"/>
          <p:cNvSpPr/>
          <p:nvPr/>
        </p:nvSpPr>
        <p:spPr>
          <a:xfrm>
            <a:off x="731520" y="566928"/>
            <a:ext cx="512064" cy="329184"/>
          </a:xfrm>
          <a:prstGeom prst="roundRect">
            <a:avLst>
              <a:gd name="adj" fmla="val 50000"/>
            </a:avLst>
          </a:prstGeom>
          <a:solidFill>
            <a:srgbClr val="58A6FF"/>
          </a:solidFill>
          <a:ln w="12700">
            <a:solidFill>
              <a:srgbClr val="58A6F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580644"/>
            <a:ext cx="51206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D111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流程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31520" y="932688"/>
            <a:ext cx="10698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F0F6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线上标准服务：2 周交付，30 天陪跑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1645920" y="3520440"/>
            <a:ext cx="8897112" cy="36576"/>
          </a:xfrm>
          <a:prstGeom prst="rectangle">
            <a:avLst/>
          </a:prstGeom>
          <a:solidFill>
            <a:srgbClr val="2D7FF9"/>
          </a:solidFill>
          <a:ln/>
        </p:spPr>
      </p:sp>
      <p:sp>
        <p:nvSpPr>
          <p:cNvPr id="7" name="Shape 5"/>
          <p:cNvSpPr/>
          <p:nvPr/>
        </p:nvSpPr>
        <p:spPr>
          <a:xfrm>
            <a:off x="1499616" y="3401568"/>
            <a:ext cx="292608" cy="292608"/>
          </a:xfrm>
          <a:prstGeom prst="ellipse">
            <a:avLst/>
          </a:prstGeom>
          <a:solidFill>
            <a:srgbClr val="58A6FF"/>
          </a:solidFill>
          <a:ln w="25400">
            <a:solidFill>
              <a:srgbClr val="0D1117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" y="2468880"/>
            <a:ext cx="2103120" cy="566928"/>
          </a:xfrm>
          <a:prstGeom prst="roundRect">
            <a:avLst>
              <a:gd name="adj" fmla="val 12903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2514600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D1–5 诊断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48640" y="3840480"/>
            <a:ext cx="21945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学员填 10 卡 → 导师出画像卡 + 诊断报告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723894" y="3401568"/>
            <a:ext cx="292608" cy="292608"/>
          </a:xfrm>
          <a:prstGeom prst="ellipse">
            <a:avLst/>
          </a:prstGeom>
          <a:solidFill>
            <a:srgbClr val="58A6FF"/>
          </a:solidFill>
          <a:ln w="25400">
            <a:solidFill>
              <a:srgbClr val="0D1117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2818638" y="2468880"/>
            <a:ext cx="2103120" cy="566928"/>
          </a:xfrm>
          <a:prstGeom prst="roundRect">
            <a:avLst>
              <a:gd name="adj" fmla="val 12903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818638" y="2514600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D5–6 方向确认会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772918" y="3840480"/>
            <a:ext cx="21945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讲透「为什么是它」（三环 + 六维）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948172" y="3401568"/>
            <a:ext cx="292608" cy="292608"/>
          </a:xfrm>
          <a:prstGeom prst="ellipse">
            <a:avLst/>
          </a:prstGeom>
          <a:solidFill>
            <a:srgbClr val="58A6FF"/>
          </a:solidFill>
          <a:ln w="25400">
            <a:solidFill>
              <a:srgbClr val="0D1117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042916" y="2468880"/>
            <a:ext cx="2103120" cy="566928"/>
          </a:xfrm>
          <a:prstGeom prst="roundRect">
            <a:avLst>
              <a:gd name="adj" fmla="val 12903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042916" y="2514600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D7–10 体系设计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997196" y="3840480"/>
            <a:ext cx="21945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定制 6 页方案 + 方案确认会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8172450" y="3401568"/>
            <a:ext cx="292608" cy="292608"/>
          </a:xfrm>
          <a:prstGeom prst="ellipse">
            <a:avLst/>
          </a:prstGeom>
          <a:solidFill>
            <a:srgbClr val="58A6FF"/>
          </a:solidFill>
          <a:ln w="25400">
            <a:solidFill>
              <a:srgbClr val="0D111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267194" y="2468880"/>
            <a:ext cx="2103120" cy="566928"/>
          </a:xfrm>
          <a:prstGeom prst="roundRect">
            <a:avLst>
              <a:gd name="adj" fmla="val 12903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267194" y="2514600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D11–14 定稿交付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7221474" y="3840480"/>
            <a:ext cx="21945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智能体配置 + 交付资料包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10396728" y="3401568"/>
            <a:ext cx="292608" cy="292608"/>
          </a:xfrm>
          <a:prstGeom prst="ellipse">
            <a:avLst/>
          </a:prstGeom>
          <a:solidFill>
            <a:srgbClr val="58A6FF"/>
          </a:solidFill>
          <a:ln w="25400">
            <a:solidFill>
              <a:srgbClr val="0D1117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491472" y="2468880"/>
            <a:ext cx="2103120" cy="566928"/>
          </a:xfrm>
          <a:prstGeom prst="roundRect">
            <a:avLst>
              <a:gd name="adj" fmla="val 12903"/>
            </a:avLst>
          </a:prstGeom>
          <a:solidFill>
            <a:srgbClr val="161B22"/>
          </a:solidFill>
          <a:ln w="12700">
            <a:solidFill>
              <a:srgbClr val="21262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9491472" y="2514600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D15–45 陪跑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9445752" y="3840480"/>
            <a:ext cx="21945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8B949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每周复盘 + 答疑 → 首单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i="1" dirty="0">
                <a:solidFill>
                  <a:srgbClr val="58A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💡 金句：2 周交付，30 天陪跑到首单。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OPC培训运营方案_内部</dc:title>
  <dc:subject>PptxGenJS Presentation</dc:subject>
  <dc:creator>课程体系0.1 · 运营</dc:creator>
  <cp:lastModifiedBy>课程体系0.1 · 运营</cp:lastModifiedBy>
  <cp:revision>1</cp:revision>
  <dcterms:created xsi:type="dcterms:W3CDTF">2026-08-19T14:14:47Z</dcterms:created>
  <dcterms:modified xsi:type="dcterms:W3CDTF">2026-08-19T14:14:47Z</dcterms:modified>
</cp:coreProperties>
</file>